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6"/>
  </p:notesMasterIdLst>
  <p:handoutMasterIdLst>
    <p:handoutMasterId r:id="rId27"/>
  </p:handoutMasterIdLst>
  <p:sldIdLst>
    <p:sldId id="603" r:id="rId5"/>
    <p:sldId id="2618" r:id="rId6"/>
    <p:sldId id="2147483507" r:id="rId7"/>
    <p:sldId id="2147483483" r:id="rId8"/>
    <p:sldId id="2500" r:id="rId9"/>
    <p:sldId id="2147483547" r:id="rId10"/>
    <p:sldId id="2147483559" r:id="rId11"/>
    <p:sldId id="2147483543" r:id="rId12"/>
    <p:sldId id="2147483549" r:id="rId13"/>
    <p:sldId id="2147483550" r:id="rId14"/>
    <p:sldId id="2147483551" r:id="rId15"/>
    <p:sldId id="2147483552" r:id="rId16"/>
    <p:sldId id="2147483553" r:id="rId17"/>
    <p:sldId id="2147483554" r:id="rId18"/>
    <p:sldId id="2147483556" r:id="rId19"/>
    <p:sldId id="2147483557" r:id="rId20"/>
    <p:sldId id="2147483558" r:id="rId21"/>
    <p:sldId id="2516" r:id="rId22"/>
    <p:sldId id="2147483546" r:id="rId23"/>
    <p:sldId id="582" r:id="rId24"/>
    <p:sldId id="2419" r:id="rId2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5" autoAdjust="0"/>
    <p:restoredTop sz="96419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67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928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023E3B-0ED4-7882-BB29-F08865C6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2393879" y="2749693"/>
            <a:ext cx="7530957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服务器风冷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实践 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&amp;</a:t>
            </a:r>
            <a:r>
              <a:rPr lang="zh-CN" altLang="en-US" sz="960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思考</a:t>
            </a:r>
            <a:endParaRPr lang="zh-CN" altLang="en-US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CB17A5F2-E723-5713-5303-00FAD0EA3A51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EB5E49-47C7-170A-BFFB-D615CDE970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通用服务器散热及能效管理架构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设计目标：分级能效管理达成系统最优：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﻿﻿系统能效：场景化能效最优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业务负载场景：基于实际业务模型能效寻优，包括散热效率提升，系统风道优化，结合动态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节温和风扇调节，配合业务感知达成“典型场景越用越节能”；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低负载场景：部件功耗管理、组件散热优化，通过动态休眠、动态调频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调压、降</a:t>
            </a:r>
            <a:r>
              <a:rPr lang="en" altLang="zh-CN" dirty="0">
                <a:effectLst/>
                <a:latin typeface="Helvetica" pitchFamily="2" charset="0"/>
              </a:rPr>
              <a:t>Lane</a:t>
            </a:r>
            <a:r>
              <a:rPr lang="zh-CN" altLang="en-US" dirty="0">
                <a:effectLst/>
                <a:latin typeface="Helvetica" pitchFamily="2" charset="0"/>
              </a:rPr>
              <a:t>降速、动态关断等技术，达成“零负载零功耗”（</a:t>
            </a:r>
            <a:r>
              <a:rPr lang="en-US" altLang="zh-CN" dirty="0">
                <a:effectLst/>
                <a:latin typeface="Helvetica" pitchFamily="2" charset="0"/>
              </a:rPr>
              <a:t>&lt;5%</a:t>
            </a:r>
            <a:r>
              <a:rPr lang="zh-CN" altLang="en-US" dirty="0">
                <a:effectLst/>
                <a:latin typeface="Helvetica" pitchFamily="2" charset="0"/>
              </a:rPr>
              <a:t>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﻿系统能力：释放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 3000W</a:t>
            </a:r>
            <a:r>
              <a:rPr lang="zh-CN" altLang="en-US" dirty="0">
                <a:effectLst/>
                <a:latin typeface="Helvetica" pitchFamily="2" charset="0"/>
              </a:rPr>
              <a:t>系统散热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系统能力：全系统风阻设计（开孔率、风道优化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管理），前、中、后三段优化设计，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</a:t>
            </a:r>
            <a:r>
              <a:rPr lang="zh-CN" altLang="en-US" dirty="0">
                <a:effectLst/>
                <a:latin typeface="Helvetica" pitchFamily="2" charset="0"/>
              </a:rPr>
              <a:t>整机</a:t>
            </a:r>
            <a:r>
              <a:rPr lang="en-US" altLang="zh-CN" dirty="0">
                <a:effectLst/>
                <a:latin typeface="Helvetica" pitchFamily="2" charset="0"/>
              </a:rPr>
              <a:t>3000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  <a:r>
              <a:rPr lang="zh-CN" altLang="en-US" dirty="0">
                <a:effectLst/>
                <a:latin typeface="Helvetica" pitchFamily="2" charset="0"/>
              </a:rPr>
              <a:t>散热能力（</a:t>
            </a:r>
            <a:r>
              <a:rPr lang="en-US" altLang="zh-CN" dirty="0">
                <a:effectLst/>
                <a:latin typeface="Helvetica" pitchFamily="2" charset="0"/>
              </a:rPr>
              <a:t>500</a:t>
            </a:r>
            <a:r>
              <a:rPr lang="en" altLang="zh-CN" dirty="0">
                <a:effectLst/>
                <a:latin typeface="Helvetica" pitchFamily="2" charset="0"/>
              </a:rPr>
              <a:t>W-&gt;1500W-&gt;1000W</a:t>
            </a:r>
            <a:r>
              <a:rPr lang="zh-CN" altLang="en" dirty="0">
                <a:effectLst/>
                <a:latin typeface="Helvetica" pitchFamily="2" charset="0"/>
              </a:rPr>
              <a:t>）；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峰值性能：通过风道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风量优化，高效散热器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换热器，把热从芯片带到系统，散热能力支持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全量算力释放；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95241-11B6-F04B-7C73-5C2CE281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" t="49703" r="44953" b="13461"/>
          <a:stretch/>
        </p:blipFill>
        <p:spPr>
          <a:xfrm>
            <a:off x="934948" y="3163208"/>
            <a:ext cx="5650786" cy="33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通用服务器散热及能效管理架构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设计目标：分级能效管理达成系统最优：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﻿﻿系统能效：场景化能效最优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业务负载场景：基于实际业务模型能效寻优，包括散热效率提升，系统风道优化，结合动态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节温和风扇调节，配合业务感知达成“典型场景越用越节能”；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低负载场景：部件功耗管理、组件散热优化，通过动态休眠、动态调频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调压、降</a:t>
            </a:r>
            <a:r>
              <a:rPr lang="en" altLang="zh-CN" dirty="0">
                <a:effectLst/>
                <a:latin typeface="Helvetica" pitchFamily="2" charset="0"/>
              </a:rPr>
              <a:t>Lane</a:t>
            </a:r>
            <a:r>
              <a:rPr lang="zh-CN" altLang="en-US" dirty="0">
                <a:effectLst/>
                <a:latin typeface="Helvetica" pitchFamily="2" charset="0"/>
              </a:rPr>
              <a:t>降速、动态关断等技术，达成“零负载零功耗”（</a:t>
            </a:r>
            <a:r>
              <a:rPr lang="en-US" altLang="zh-CN" dirty="0">
                <a:effectLst/>
                <a:latin typeface="Helvetica" pitchFamily="2" charset="0"/>
              </a:rPr>
              <a:t>&lt;5%</a:t>
            </a:r>
            <a:r>
              <a:rPr lang="zh-CN" altLang="en-US" dirty="0">
                <a:effectLst/>
                <a:latin typeface="Helvetica" pitchFamily="2" charset="0"/>
              </a:rPr>
              <a:t>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﻿系统能力：释放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 3000W</a:t>
            </a:r>
            <a:r>
              <a:rPr lang="zh-CN" altLang="en-US" dirty="0">
                <a:effectLst/>
                <a:latin typeface="Helvetica" pitchFamily="2" charset="0"/>
              </a:rPr>
              <a:t>系统散热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系统能力：全系统风阻设计（开孔率、风道优化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管理），前、中、后三段优化设计，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U</a:t>
            </a:r>
            <a:r>
              <a:rPr lang="zh-CN" altLang="en-US" dirty="0">
                <a:effectLst/>
                <a:latin typeface="Helvetica" pitchFamily="2" charset="0"/>
              </a:rPr>
              <a:t>整机</a:t>
            </a:r>
            <a:r>
              <a:rPr lang="en-US" altLang="zh-CN" dirty="0">
                <a:effectLst/>
                <a:latin typeface="Helvetica" pitchFamily="2" charset="0"/>
              </a:rPr>
              <a:t>3000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  <a:r>
              <a:rPr lang="zh-CN" altLang="en-US" dirty="0">
                <a:effectLst/>
                <a:latin typeface="Helvetica" pitchFamily="2" charset="0"/>
              </a:rPr>
              <a:t>散热能力（</a:t>
            </a:r>
            <a:r>
              <a:rPr lang="en-US" altLang="zh-CN" dirty="0">
                <a:effectLst/>
                <a:latin typeface="Helvetica" pitchFamily="2" charset="0"/>
              </a:rPr>
              <a:t>500</a:t>
            </a:r>
            <a:r>
              <a:rPr lang="en" altLang="zh-CN" dirty="0">
                <a:effectLst/>
                <a:latin typeface="Helvetica" pitchFamily="2" charset="0"/>
              </a:rPr>
              <a:t>W-&gt;1500W-&gt;1000W</a:t>
            </a:r>
            <a:r>
              <a:rPr lang="zh-CN" altLang="en" dirty="0">
                <a:effectLst/>
                <a:latin typeface="Helvetica" pitchFamily="2" charset="0"/>
              </a:rPr>
              <a:t>）；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峰值性能：通过风道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风量优化，高效散热器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换热器，把热从芯片带到系统，散热能力支持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全量算力释放；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95241-11B6-F04B-7C73-5C2CE281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2" t="49674" r="372" b="13490"/>
          <a:stretch/>
        </p:blipFill>
        <p:spPr>
          <a:xfrm>
            <a:off x="1541123" y="3008409"/>
            <a:ext cx="5650786" cy="33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背板架构重构优化系统能效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  <a:r>
              <a:rPr lang="en" altLang="zh-CN" dirty="0">
                <a:effectLst/>
                <a:latin typeface="Helvetica" pitchFamily="2" charset="0"/>
              </a:rPr>
              <a:t>CPU/</a:t>
            </a:r>
            <a:r>
              <a:rPr lang="zh-CN" altLang="en-US" dirty="0">
                <a:effectLst/>
                <a:latin typeface="Helvetica" pitchFamily="2" charset="0"/>
              </a:rPr>
              <a:t>内存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SSD/DPU</a:t>
            </a:r>
            <a:r>
              <a:rPr lang="zh-CN" altLang="en-US" dirty="0">
                <a:effectLst/>
                <a:latin typeface="Helvetica" pitchFamily="2" charset="0"/>
              </a:rPr>
              <a:t>更大功耗演进，传统背板架构无法提供足够的风量支撑系统大功耗散热，系统功耗大量浪费在散热上，散热效率低，工艺受限下，系统功耗的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-US" dirty="0">
                <a:effectLst/>
                <a:latin typeface="Helvetica" pitchFamily="2" charset="0"/>
              </a:rPr>
              <a:t>更加突出；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策略：背板架构重构优化系统风量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风道，使风“进得来，出得去”，提升系统散热能力和能效；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后置盘入风口温度高，散热差，导致系统风扇高转速，系统功耗增加，成为节能短板后置背板竖直背板</a:t>
            </a:r>
            <a:r>
              <a:rPr lang="en-US" altLang="zh-CN" dirty="0">
                <a:effectLst/>
                <a:latin typeface="Helvetica" pitchFamily="2" charset="0"/>
              </a:rPr>
              <a:t>-&gt;</a:t>
            </a:r>
            <a:r>
              <a:rPr lang="zh-CN" altLang="en-US" dirty="0">
                <a:effectLst/>
                <a:latin typeface="Helvetica" pitchFamily="2" charset="0"/>
              </a:rPr>
              <a:t>水平背板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最大化开孔率，等效开孔率提升</a:t>
            </a:r>
            <a:r>
              <a:rPr lang="en-US" altLang="zh-CN" dirty="0">
                <a:effectLst/>
                <a:latin typeface="Helvetica" pitchFamily="2" charset="0"/>
              </a:rPr>
              <a:t>40%</a:t>
            </a:r>
            <a:r>
              <a:rPr lang="zh-CN" altLang="en-US" dirty="0">
                <a:effectLst/>
                <a:latin typeface="Helvetica" pitchFamily="2" charset="0"/>
              </a:rPr>
              <a:t>，相对竖直背板改善</a:t>
            </a:r>
            <a:r>
              <a:rPr lang="en-US" altLang="zh-CN" dirty="0">
                <a:effectLst/>
                <a:latin typeface="Helvetica" pitchFamily="2" charset="0"/>
              </a:rPr>
              <a:t>12°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左右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zh-CN" altLang="en-US" dirty="0">
                <a:effectLst/>
                <a:latin typeface="Helvetica" pitchFamily="2" charset="0"/>
              </a:rPr>
              <a:t>风扇功耗降</a:t>
            </a:r>
            <a:r>
              <a:rPr lang="en-US" altLang="zh-CN" dirty="0">
                <a:effectLst/>
                <a:latin typeface="Helvetica" pitchFamily="2" charset="0"/>
              </a:rPr>
              <a:t>12~17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盘散热能力由</a:t>
            </a:r>
            <a:r>
              <a:rPr lang="en-US" altLang="zh-CN" dirty="0">
                <a:effectLst/>
                <a:latin typeface="Helvetica" pitchFamily="2" charset="0"/>
              </a:rPr>
              <a:t>18</a:t>
            </a:r>
            <a:r>
              <a:rPr lang="en" altLang="zh-CN" dirty="0">
                <a:effectLst/>
                <a:latin typeface="Helvetica" pitchFamily="2" charset="0"/>
              </a:rPr>
              <a:t>W-&gt;25W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噪声降低</a:t>
            </a:r>
            <a:r>
              <a:rPr lang="en-US" altLang="zh-CN" dirty="0">
                <a:effectLst/>
                <a:latin typeface="Helvetica" pitchFamily="2" charset="0"/>
              </a:rPr>
              <a:t>2.3~3.5</a:t>
            </a:r>
            <a:r>
              <a:rPr lang="en" altLang="zh-CN" dirty="0">
                <a:effectLst/>
                <a:latin typeface="Helvetica" pitchFamily="2" charset="0"/>
              </a:rPr>
              <a:t>dBA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FC5849-E45E-95C0-453B-F5094BFAF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4" t="38775" b="41176"/>
          <a:stretch/>
        </p:blipFill>
        <p:spPr>
          <a:xfrm>
            <a:off x="2928445" y="3173338"/>
            <a:ext cx="8658663" cy="31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3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背板架构重构优化系统能效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  <a:r>
              <a:rPr lang="en" altLang="zh-CN" dirty="0">
                <a:effectLst/>
                <a:latin typeface="Helvetica" pitchFamily="2" charset="0"/>
              </a:rPr>
              <a:t>CPU/</a:t>
            </a:r>
            <a:r>
              <a:rPr lang="zh-CN" altLang="en-US" dirty="0">
                <a:effectLst/>
                <a:latin typeface="Helvetica" pitchFamily="2" charset="0"/>
              </a:rPr>
              <a:t>内存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SSD/DPU</a:t>
            </a:r>
            <a:r>
              <a:rPr lang="zh-CN" altLang="en-US" dirty="0">
                <a:effectLst/>
                <a:latin typeface="Helvetica" pitchFamily="2" charset="0"/>
              </a:rPr>
              <a:t>更大功耗演进，传统背板架构无法提供足够的风量支撑系统大功耗散热，系统功耗大量浪费在散热上，散热效率低，工艺受限下，系统功耗的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-US" dirty="0">
                <a:effectLst/>
                <a:latin typeface="Helvetica" pitchFamily="2" charset="0"/>
              </a:rPr>
              <a:t>更加突出；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策略：背板架构重构优化系统风量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风道，使风“进得来，出得去”，提升系统散热能力和能效；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前置背板背板架构重构，开孔率</a:t>
            </a:r>
            <a:r>
              <a:rPr lang="en-US" altLang="zh-CN" dirty="0">
                <a:effectLst/>
                <a:latin typeface="Helvetica" pitchFamily="2" charset="0"/>
              </a:rPr>
              <a:t>40%</a:t>
            </a:r>
            <a:r>
              <a:rPr lang="zh-CN" altLang="en-US" dirty="0">
                <a:effectLst/>
                <a:latin typeface="Helvetica" pitchFamily="2" charset="0"/>
              </a:rPr>
              <a:t>＋，系统散热能力提升</a:t>
            </a:r>
            <a:r>
              <a:rPr lang="en-US" altLang="zh-CN" dirty="0">
                <a:effectLst/>
                <a:latin typeface="Helvetica" pitchFamily="2" charset="0"/>
              </a:rPr>
              <a:t>25%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DNA</a:t>
            </a:r>
            <a:r>
              <a:rPr lang="zh-CN" altLang="en-US" dirty="0">
                <a:effectLst/>
                <a:latin typeface="Helvetica" pitchFamily="2" charset="0"/>
              </a:rPr>
              <a:t>总结：打破传统的背板架构，全路径优化提升系统散热能力，散热效率提升降功耗；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FC5849-E45E-95C0-453B-F5094BFAF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" t="37088" r="43766" b="28866"/>
          <a:stretch/>
        </p:blipFill>
        <p:spPr>
          <a:xfrm>
            <a:off x="1345915" y="985640"/>
            <a:ext cx="10325528" cy="53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2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系统风道优化结合散热组件效率提升，动态结温控制降系统功耗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627873-6A2E-7BE9-0C85-4C6D684C7A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受限工艺，鲲鹏服务器面临“</a:t>
            </a:r>
            <a:r>
              <a:rPr lang="en-US" altLang="zh-CN" dirty="0">
                <a:effectLst/>
                <a:latin typeface="Helvetica" pitchFamily="2" charset="0"/>
              </a:rPr>
              <a:t>7</a:t>
            </a:r>
            <a:r>
              <a:rPr lang="zh-CN" altLang="en-US" dirty="0">
                <a:effectLst/>
                <a:latin typeface="Helvetica" pitchFamily="2" charset="0"/>
              </a:rPr>
              <a:t>打</a:t>
            </a:r>
            <a:r>
              <a:rPr lang="en-US" altLang="zh-CN" dirty="0">
                <a:effectLst/>
                <a:latin typeface="Helvetica" pitchFamily="2" charset="0"/>
              </a:rPr>
              <a:t>3”</a:t>
            </a:r>
            <a:r>
              <a:rPr lang="zh-CN" altLang="en-US" dirty="0">
                <a:effectLst/>
                <a:latin typeface="Helvetica" pitchFamily="2" charset="0"/>
              </a:rPr>
              <a:t>，整机相对</a:t>
            </a:r>
            <a:r>
              <a:rPr lang="en" altLang="zh-CN" dirty="0">
                <a:effectLst/>
                <a:latin typeface="Helvetica" pitchFamily="2" charset="0"/>
              </a:rPr>
              <a:t>C1/C2</a:t>
            </a:r>
            <a:r>
              <a:rPr lang="zh-CN" altLang="en-US" dirty="0">
                <a:effectLst/>
                <a:latin typeface="Helvetica" pitchFamily="2" charset="0"/>
              </a:rPr>
              <a:t>存在</a:t>
            </a:r>
            <a:r>
              <a:rPr lang="en-US" altLang="zh-CN" dirty="0">
                <a:effectLst/>
                <a:latin typeface="Helvetica" pitchFamily="2" charset="0"/>
              </a:rPr>
              <a:t>10%+</a:t>
            </a:r>
            <a:r>
              <a:rPr lang="zh-CN" altLang="en-US" dirty="0">
                <a:effectLst/>
                <a:latin typeface="Helvetica" pitchFamily="2" charset="0"/>
              </a:rPr>
              <a:t>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工程补工艺，通过整机散热优化、供电优化等技术，缩小能效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做到能效持平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领先友商：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提升系统散热能效，降低芯片结温，弥补工艺差距带来的静态功耗损失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分级散热组件提升系统散热效率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芯片动态功耗随业务变化，不依赖于温度。静态功耗随芯片温度升高而增大，两者呈指数关系，降低芯片温度可有效抑制静态功耗；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﻿系统采用高效散热方案，可减少系统风扇功耗、提升散热效率，又能够有效降低芯片结温；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833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系统风道优化结合散热组件效率提升，动态结温控制降系统功耗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627873-6A2E-7BE9-0C85-4C6D684C7A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挑战：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受限工艺，鲲鹏服务器面临“</a:t>
            </a:r>
            <a:r>
              <a:rPr lang="en-US" altLang="zh-CN" dirty="0">
                <a:effectLst/>
                <a:latin typeface="Helvetica" pitchFamily="2" charset="0"/>
              </a:rPr>
              <a:t>7</a:t>
            </a:r>
            <a:r>
              <a:rPr lang="zh-CN" altLang="en-US" dirty="0">
                <a:effectLst/>
                <a:latin typeface="Helvetica" pitchFamily="2" charset="0"/>
              </a:rPr>
              <a:t>打</a:t>
            </a:r>
            <a:r>
              <a:rPr lang="en-US" altLang="zh-CN" dirty="0">
                <a:effectLst/>
                <a:latin typeface="Helvetica" pitchFamily="2" charset="0"/>
              </a:rPr>
              <a:t>3”</a:t>
            </a:r>
            <a:r>
              <a:rPr lang="zh-CN" altLang="en-US" dirty="0">
                <a:effectLst/>
                <a:latin typeface="Helvetica" pitchFamily="2" charset="0"/>
              </a:rPr>
              <a:t>，整机相对</a:t>
            </a:r>
            <a:r>
              <a:rPr lang="en" altLang="zh-CN" dirty="0">
                <a:effectLst/>
                <a:latin typeface="Helvetica" pitchFamily="2" charset="0"/>
              </a:rPr>
              <a:t>C1/C2</a:t>
            </a:r>
            <a:r>
              <a:rPr lang="zh-CN" altLang="en-US" dirty="0">
                <a:effectLst/>
                <a:latin typeface="Helvetica" pitchFamily="2" charset="0"/>
              </a:rPr>
              <a:t>存在</a:t>
            </a:r>
            <a:r>
              <a:rPr lang="en-US" altLang="zh-CN" dirty="0">
                <a:effectLst/>
                <a:latin typeface="Helvetica" pitchFamily="2" charset="0"/>
              </a:rPr>
              <a:t>10%+</a:t>
            </a:r>
            <a:r>
              <a:rPr lang="zh-CN" altLang="en-US" dirty="0">
                <a:effectLst/>
                <a:latin typeface="Helvetica" pitchFamily="2" charset="0"/>
              </a:rPr>
              <a:t>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工程补工艺，通过整机散热优化、供电优化等技术，缩小能效</a:t>
            </a:r>
            <a:r>
              <a:rPr lang="en" altLang="zh-CN" dirty="0">
                <a:effectLst/>
                <a:latin typeface="Helvetica" pitchFamily="2" charset="0"/>
              </a:rPr>
              <a:t>GAP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做到能效持平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领先友商：</a:t>
            </a:r>
          </a:p>
          <a:p>
            <a:endParaRPr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分级散热组件提升系统散热效率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散热系统：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﻿高性能：支持</a:t>
            </a:r>
            <a:r>
              <a:rPr lang="en-US" altLang="zh-CN" dirty="0">
                <a:effectLst/>
                <a:latin typeface="Helvetica" pitchFamily="2" charset="0"/>
              </a:rPr>
              <a:t>92</a:t>
            </a:r>
            <a:r>
              <a:rPr lang="en" altLang="zh-CN" dirty="0">
                <a:effectLst/>
                <a:latin typeface="Helvetica" pitchFamily="2" charset="0"/>
              </a:rPr>
              <a:t>x600w</a:t>
            </a:r>
            <a:r>
              <a:rPr lang="zh-CN" altLang="en-US" dirty="0">
                <a:effectLst/>
                <a:latin typeface="Helvetica" pitchFamily="2" charset="0"/>
              </a:rPr>
              <a:t>芯片散热，功率密度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-US" altLang="zh-CN" dirty="0">
                <a:effectLst/>
                <a:latin typeface="Helvetica" pitchFamily="2" charset="0"/>
              </a:rPr>
              <a:t>100</a:t>
            </a:r>
            <a:r>
              <a:rPr lang="en" altLang="zh-CN" dirty="0">
                <a:effectLst/>
                <a:latin typeface="Helvetica" pitchFamily="2" charset="0"/>
              </a:rPr>
              <a:t>W+/cm2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高能效：支持</a:t>
            </a:r>
            <a:r>
              <a:rPr lang="en-US" altLang="zh-CN" dirty="0">
                <a:effectLst/>
                <a:latin typeface="Helvetica" pitchFamily="2" charset="0"/>
              </a:rPr>
              <a:t>92</a:t>
            </a:r>
            <a:r>
              <a:rPr lang="en" altLang="zh-CN" dirty="0">
                <a:effectLst/>
                <a:latin typeface="Helvetica" pitchFamily="2" charset="0"/>
              </a:rPr>
              <a:t>x 370~450</a:t>
            </a:r>
            <a:r>
              <a:rPr lang="zh-CN" altLang="en-US" dirty="0">
                <a:effectLst/>
                <a:latin typeface="Helvetica" pitchFamily="2" charset="0"/>
              </a:rPr>
              <a:t>瓦芯片，降低</a:t>
            </a:r>
            <a:r>
              <a:rPr lang="en-US" altLang="zh-CN" dirty="0">
                <a:effectLst/>
                <a:latin typeface="Helvetica" pitchFamily="2" charset="0"/>
              </a:rPr>
              <a:t>20°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结温，支持单芯片功耗降低</a:t>
            </a:r>
            <a:r>
              <a:rPr lang="en-US" altLang="zh-CN" dirty="0">
                <a:effectLst/>
                <a:latin typeface="Helvetica" pitchFamily="2" charset="0"/>
              </a:rPr>
              <a:t>40~50</a:t>
            </a:r>
            <a:r>
              <a:rPr lang="en" altLang="zh-CN" dirty="0">
                <a:effectLst/>
                <a:latin typeface="Helvetica" pitchFamily="2" charset="0"/>
              </a:rPr>
              <a:t>W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散热组件：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﻿散热器：</a:t>
            </a:r>
            <a:r>
              <a:rPr lang="en" altLang="zh-CN" dirty="0">
                <a:effectLst/>
                <a:latin typeface="Helvetica" pitchFamily="2" charset="0"/>
              </a:rPr>
              <a:t>VCE+LAAC</a:t>
            </a:r>
            <a:r>
              <a:rPr lang="zh-CN" altLang="en-US" dirty="0">
                <a:effectLst/>
                <a:latin typeface="Helvetica" pitchFamily="2" charset="0"/>
              </a:rPr>
              <a:t>双路径，</a:t>
            </a:r>
            <a:r>
              <a:rPr lang="en" altLang="zh-CN" dirty="0">
                <a:effectLst/>
                <a:latin typeface="Helvetica" pitchFamily="2" charset="0"/>
              </a:rPr>
              <a:t>VCE</a:t>
            </a:r>
            <a:r>
              <a:rPr lang="zh-CN" altLang="en-US" dirty="0">
                <a:effectLst/>
                <a:latin typeface="Helvetica" pitchFamily="2" charset="0"/>
              </a:rPr>
              <a:t>追求极致性价比、能效比，</a:t>
            </a:r>
            <a:r>
              <a:rPr lang="en" altLang="zh-CN" dirty="0">
                <a:effectLst/>
                <a:latin typeface="Helvetica" pitchFamily="2" charset="0"/>
              </a:rPr>
              <a:t>LAAC</a:t>
            </a:r>
            <a:r>
              <a:rPr lang="zh-CN" altLang="en-US" dirty="0">
                <a:effectLst/>
                <a:latin typeface="Helvetica" pitchFamily="2" charset="0"/>
              </a:rPr>
              <a:t>追求极致性能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﻿导热垫：</a:t>
            </a:r>
            <a:r>
              <a:rPr lang="en-US" altLang="zh-CN" dirty="0">
                <a:effectLst/>
                <a:latin typeface="Helvetica" pitchFamily="2" charset="0"/>
              </a:rPr>
              <a:t>80~120</a:t>
            </a:r>
            <a:r>
              <a:rPr lang="en" altLang="zh-CN" dirty="0">
                <a:effectLst/>
                <a:latin typeface="Helvetica" pitchFamily="2" charset="0"/>
              </a:rPr>
              <a:t>W/</a:t>
            </a:r>
            <a:r>
              <a:rPr lang="en" altLang="zh-CN" dirty="0" err="1">
                <a:effectLst/>
                <a:latin typeface="Helvetica" pitchFamily="2" charset="0"/>
              </a:rPr>
              <a:t>m.K</a:t>
            </a:r>
            <a:endParaRPr lang="en" altLang="zh-CN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风扇：</a:t>
            </a:r>
            <a:r>
              <a:rPr lang="en-US" altLang="zh-CN" dirty="0">
                <a:effectLst/>
                <a:latin typeface="Helvetica" pitchFamily="2" charset="0"/>
              </a:rPr>
              <a:t>8080-&gt;8080+</a:t>
            </a:r>
            <a:r>
              <a:rPr lang="zh-CN" altLang="en-US" dirty="0">
                <a:effectLst/>
                <a:latin typeface="Helvetica" pitchFamily="2" charset="0"/>
              </a:rPr>
              <a:t>能力提升</a:t>
            </a:r>
            <a:r>
              <a:rPr lang="en-US" altLang="zh-CN" dirty="0">
                <a:effectLst/>
                <a:latin typeface="Helvetica" pitchFamily="2" charset="0"/>
              </a:rPr>
              <a:t>30%</a:t>
            </a:r>
            <a:r>
              <a:rPr lang="zh-CN" altLang="en-US" dirty="0">
                <a:effectLst/>
                <a:latin typeface="Helvetica" pitchFamily="2" charset="0"/>
              </a:rPr>
              <a:t>，噪声降低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en" altLang="zh-CN" dirty="0">
                <a:effectLst/>
                <a:latin typeface="Helvetica" pitchFamily="2" charset="0"/>
              </a:rPr>
              <a:t>dBA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效率提升</a:t>
            </a:r>
            <a:r>
              <a:rPr lang="en-US" altLang="zh-CN" dirty="0">
                <a:effectLst/>
                <a:latin typeface="Helvetica" pitchFamily="2" charset="0"/>
              </a:rPr>
              <a:t>20%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8557DC-C194-B133-9BE2-2F2651819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5" t="47059" r="1992" b="27385"/>
          <a:stretch/>
        </p:blipFill>
        <p:spPr>
          <a:xfrm>
            <a:off x="2066443" y="2585877"/>
            <a:ext cx="9072081" cy="37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2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、板级节能：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en" altLang="zh-CN" dirty="0">
                <a:effectLst/>
                <a:latin typeface="Helvetica" pitchFamily="2" charset="0"/>
              </a:rPr>
              <a:t>AVS/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en" altLang="zh-CN" dirty="0">
                <a:effectLst/>
                <a:latin typeface="Helvetica" pitchFamily="2" charset="0"/>
              </a:rPr>
              <a:t>: IMU</a:t>
            </a:r>
            <a:r>
              <a:rPr lang="zh-CN" altLang="en-US" dirty="0">
                <a:effectLst/>
                <a:latin typeface="Helvetica" pitchFamily="2" charset="0"/>
              </a:rPr>
              <a:t>获取</a:t>
            </a:r>
            <a:r>
              <a:rPr lang="en" altLang="zh-CN" dirty="0">
                <a:effectLst/>
                <a:latin typeface="Helvetica" pitchFamily="2" charset="0"/>
              </a:rPr>
              <a:t>CPU HPM</a:t>
            </a:r>
            <a:r>
              <a:rPr lang="zh-CN" altLang="en-US" dirty="0">
                <a:effectLst/>
                <a:latin typeface="Helvetica" pitchFamily="2" charset="0"/>
              </a:rPr>
              <a:t>信息计算芯片工作电压，“一芯一压”；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板级</a:t>
            </a:r>
            <a:r>
              <a:rPr lang="en" altLang="zh-CN" dirty="0">
                <a:effectLst/>
                <a:latin typeface="Helvetica" pitchFamily="2" charset="0"/>
              </a:rPr>
              <a:t>DVFS:IMU</a:t>
            </a:r>
            <a:r>
              <a:rPr lang="zh-CN" altLang="en-US" dirty="0">
                <a:effectLst/>
                <a:latin typeface="Helvetica" pitchFamily="2" charset="0"/>
              </a:rPr>
              <a:t>根据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实际工作主频，动态调整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工作电压，实现动态调压；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、系统级节能：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﻿﻿联合</a:t>
            </a:r>
            <a:r>
              <a:rPr lang="en" altLang="zh-CN" dirty="0">
                <a:effectLst/>
                <a:latin typeface="Helvetica" pitchFamily="2" charset="0"/>
              </a:rPr>
              <a:t>OS</a:t>
            </a:r>
            <a:r>
              <a:rPr lang="zh-CN" altLang="en-US" dirty="0">
                <a:effectLst/>
                <a:latin typeface="Helvetica" pitchFamily="2" charset="0"/>
              </a:rPr>
              <a:t>优化调频算法，业务感知优化调度算法；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﻿﻿系统风扇调速算法优化，使用</a:t>
            </a:r>
            <a:r>
              <a:rPr lang="en" altLang="zh-CN" dirty="0">
                <a:effectLst/>
                <a:latin typeface="Helvetica" pitchFamily="2" charset="0"/>
              </a:rPr>
              <a:t>MPC</a:t>
            </a:r>
            <a:r>
              <a:rPr lang="zh-CN" altLang="en-US" dirty="0">
                <a:effectLst/>
                <a:latin typeface="Helvetica" pitchFamily="2" charset="0"/>
              </a:rPr>
              <a:t>算法取代传统</a:t>
            </a:r>
            <a:r>
              <a:rPr lang="en" altLang="zh-CN" dirty="0">
                <a:effectLst/>
                <a:latin typeface="Helvetica" pitchFamily="2" charset="0"/>
              </a:rPr>
              <a:t>PID</a:t>
            </a:r>
            <a:r>
              <a:rPr lang="zh-CN" altLang="en-US" dirty="0">
                <a:effectLst/>
                <a:latin typeface="Helvetica" pitchFamily="2" charset="0"/>
              </a:rPr>
              <a:t>算法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軟硬朸凋能效控制框圏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硬件根据负载动态调整电压及工作主频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361681-81A9-2F01-C81A-ED63B4A5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54285" r="69597" b="14871"/>
          <a:stretch/>
        </p:blipFill>
        <p:spPr>
          <a:xfrm>
            <a:off x="6105371" y="817384"/>
            <a:ext cx="5260368" cy="55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策略：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、板级节能：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en" altLang="zh-CN" dirty="0">
                <a:effectLst/>
                <a:latin typeface="Helvetica" pitchFamily="2" charset="0"/>
              </a:rPr>
              <a:t>AVS/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en" altLang="zh-CN" dirty="0">
                <a:effectLst/>
                <a:latin typeface="Helvetica" pitchFamily="2" charset="0"/>
              </a:rPr>
              <a:t>: IMU</a:t>
            </a:r>
            <a:r>
              <a:rPr lang="zh-CN" altLang="en-US" dirty="0">
                <a:effectLst/>
                <a:latin typeface="Helvetica" pitchFamily="2" charset="0"/>
              </a:rPr>
              <a:t>获取</a:t>
            </a:r>
            <a:r>
              <a:rPr lang="en" altLang="zh-CN" dirty="0">
                <a:effectLst/>
                <a:latin typeface="Helvetica" pitchFamily="2" charset="0"/>
              </a:rPr>
              <a:t>CPU HPM</a:t>
            </a:r>
            <a:r>
              <a:rPr lang="zh-CN" altLang="en-US" dirty="0">
                <a:effectLst/>
                <a:latin typeface="Helvetica" pitchFamily="2" charset="0"/>
              </a:rPr>
              <a:t>信息计算芯片工作电压，“一芯一压”；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板级</a:t>
            </a:r>
            <a:r>
              <a:rPr lang="en" altLang="zh-CN" dirty="0">
                <a:effectLst/>
                <a:latin typeface="Helvetica" pitchFamily="2" charset="0"/>
              </a:rPr>
              <a:t>DVFS:IMU</a:t>
            </a:r>
            <a:r>
              <a:rPr lang="zh-CN" altLang="en-US" dirty="0">
                <a:effectLst/>
                <a:latin typeface="Helvetica" pitchFamily="2" charset="0"/>
              </a:rPr>
              <a:t>根据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实际工作主频，动态调整</a:t>
            </a:r>
            <a:r>
              <a:rPr lang="en" altLang="zh-CN" dirty="0">
                <a:effectLst/>
                <a:latin typeface="Helvetica" pitchFamily="2" charset="0"/>
              </a:rPr>
              <a:t>CPU</a:t>
            </a:r>
            <a:r>
              <a:rPr lang="zh-CN" altLang="en-US" dirty="0">
                <a:effectLst/>
                <a:latin typeface="Helvetica" pitchFamily="2" charset="0"/>
              </a:rPr>
              <a:t>工作电压，实现动态调压；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、系统级节能：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﻿﻿联合</a:t>
            </a:r>
            <a:r>
              <a:rPr lang="en" altLang="zh-CN" dirty="0">
                <a:effectLst/>
                <a:latin typeface="Helvetica" pitchFamily="2" charset="0"/>
              </a:rPr>
              <a:t>OS</a:t>
            </a:r>
            <a:r>
              <a:rPr lang="zh-CN" altLang="en-US" dirty="0">
                <a:effectLst/>
                <a:latin typeface="Helvetica" pitchFamily="2" charset="0"/>
              </a:rPr>
              <a:t>优化调频算法，业务感知优化调度算法；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﻿﻿系统风扇调速算法优化，使用</a:t>
            </a:r>
            <a:r>
              <a:rPr lang="en" altLang="zh-CN" dirty="0">
                <a:effectLst/>
                <a:latin typeface="Helvetica" pitchFamily="2" charset="0"/>
              </a:rPr>
              <a:t>MPC</a:t>
            </a:r>
            <a:r>
              <a:rPr lang="zh-CN" altLang="en-US" dirty="0">
                <a:effectLst/>
                <a:latin typeface="Helvetica" pitchFamily="2" charset="0"/>
              </a:rPr>
              <a:t>算法取代传统</a:t>
            </a:r>
            <a:r>
              <a:rPr lang="en" altLang="zh-CN" dirty="0">
                <a:effectLst/>
                <a:latin typeface="Helvetica" pitchFamily="2" charset="0"/>
              </a:rPr>
              <a:t>PID</a:t>
            </a:r>
            <a:r>
              <a:rPr lang="zh-CN" altLang="en-US" dirty="0">
                <a:effectLst/>
                <a:latin typeface="Helvetica" pitchFamily="2" charset="0"/>
              </a:rPr>
              <a:t>算法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传统方案：固定</a:t>
            </a:r>
            <a:r>
              <a:rPr lang="en" altLang="zh-CN" dirty="0" err="1">
                <a:effectLst/>
                <a:latin typeface="Helvetica" pitchFamily="2" charset="0"/>
              </a:rPr>
              <a:t>Vboot</a:t>
            </a:r>
            <a:r>
              <a:rPr lang="zh-CN" altLang="en-US" dirty="0">
                <a:effectLst/>
                <a:latin typeface="Helvetica" pitchFamily="2" charset="0"/>
              </a:rPr>
              <a:t>电压供电，按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zh-CN" altLang="en-US" dirty="0">
                <a:effectLst/>
                <a:latin typeface="Helvetica" pitchFamily="2" charset="0"/>
              </a:rPr>
              <a:t>调电压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优化方案：按工作主频和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zh-CN" altLang="en-US" dirty="0">
                <a:effectLst/>
                <a:latin typeface="Helvetica" pitchFamily="2" charset="0"/>
              </a:rPr>
              <a:t>动态调电压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361681-81A9-2F01-C81A-ED63B4A5E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55256" r="45296" b="13900"/>
          <a:stretch/>
        </p:blipFill>
        <p:spPr>
          <a:xfrm>
            <a:off x="5548045" y="817384"/>
            <a:ext cx="5817694" cy="55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5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大功率芯片</a:t>
            </a:r>
            <a:r>
              <a:rPr lang="en-US" altLang="zh-CN" dirty="0"/>
              <a:t>+</a:t>
            </a:r>
            <a:r>
              <a:rPr lang="zh-CN" altLang="en-US" dirty="0"/>
              <a:t>高密机柜，未来散热走向何方？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5961D-ED0C-148E-1FE7-1CF79D7AC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优秀</a:t>
            </a:r>
            <a:r>
              <a:rPr lang="en" altLang="zh-CN" dirty="0">
                <a:effectLst/>
                <a:latin typeface="Helvetica" pitchFamily="2" charset="0"/>
              </a:rPr>
              <a:t>DNA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多路径探索，精准设计；探索调频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调压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en" altLang="zh-CN" dirty="0">
                <a:effectLst/>
                <a:latin typeface="Helvetica" pitchFamily="2" charset="0"/>
              </a:rPr>
              <a:t>Smart </a:t>
            </a:r>
            <a:r>
              <a:rPr lang="en" altLang="zh-CN" dirty="0" err="1">
                <a:effectLst/>
                <a:latin typeface="Helvetica" pitchFamily="2" charset="0"/>
              </a:rPr>
              <a:t>loadline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en" altLang="zh-CN" dirty="0">
                <a:effectLst/>
                <a:latin typeface="Helvetica" pitchFamily="2" charset="0"/>
              </a:rPr>
              <a:t>MPC</a:t>
            </a:r>
            <a:r>
              <a:rPr lang="zh-CN" altLang="en-US" dirty="0">
                <a:effectLst/>
                <a:latin typeface="Helvetica" pitchFamily="2" charset="0"/>
              </a:rPr>
              <a:t>风扇调速及</a:t>
            </a:r>
            <a:r>
              <a:rPr lang="en" altLang="zh-CN" dirty="0">
                <a:effectLst/>
                <a:latin typeface="Helvetica" pitchFamily="2" charset="0"/>
              </a:rPr>
              <a:t>OS</a:t>
            </a:r>
            <a:r>
              <a:rPr lang="zh-CN" altLang="en-US" dirty="0">
                <a:effectLst/>
                <a:latin typeface="Helvetica" pitchFamily="2" charset="0"/>
              </a:rPr>
              <a:t>调频算法优化等多路径功耗寻优，，联合软件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海思全场景分析，软硬协调识别关键技术和风险点，结合应用精准设计各负载下的调频和调压甜点；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服务器风冷散热效率如何，是否能满足高性能服务器的需求？</a:t>
            </a:r>
            <a:r>
              <a:rPr lang="en-US" altLang="zh-CN" dirty="0"/>
              <a:t>AI</a:t>
            </a:r>
            <a:r>
              <a:rPr lang="zh-CN" altLang="en-US" dirty="0"/>
              <a:t> 场景下多挂 </a:t>
            </a:r>
            <a:r>
              <a:rPr lang="en-US" altLang="zh-CN" dirty="0"/>
              <a:t>8</a:t>
            </a:r>
            <a:r>
              <a:rPr lang="zh-CN" altLang="en-US" dirty="0"/>
              <a:t> 张 </a:t>
            </a:r>
            <a:r>
              <a:rPr lang="en-US" altLang="zh-CN" dirty="0"/>
              <a:t>NPU/GPU</a:t>
            </a:r>
            <a:r>
              <a:rPr lang="zh-CN" altLang="en-US" dirty="0"/>
              <a:t>，功耗可不是逆上天，赶紧放海底 </a:t>
            </a:r>
            <a:r>
              <a:rPr lang="en-US" altLang="zh-CN" dirty="0"/>
              <a:t>~~~</a:t>
            </a:r>
            <a:endParaRPr lang="zh-CN" altLang="en-US" dirty="0"/>
          </a:p>
        </p:txBody>
      </p:sp>
      <p:pic>
        <p:nvPicPr>
          <p:cNvPr id="11" name="Picture 2" descr="Gallery of Google Releases Never-Before-Seen Images of Its Data Centers - 7">
            <a:extLst>
              <a:ext uri="{FF2B5EF4-FFF2-40B4-BE49-F238E27FC236}">
                <a16:creationId xmlns:a16="http://schemas.microsoft.com/office/drawing/2014/main" id="{DB3D1714-1BBA-8A39-7E55-52842F75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47" y="3665645"/>
            <a:ext cx="4032431" cy="2689118"/>
          </a:xfrm>
          <a:prstGeom prst="roundRect">
            <a:avLst>
              <a:gd name="adj" fmla="val 6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2" descr="Microsoft finds underwater datacenters are reliable, practical and use  energy sustainably - Source">
            <a:extLst>
              <a:ext uri="{FF2B5EF4-FFF2-40B4-BE49-F238E27FC236}">
                <a16:creationId xmlns:a16="http://schemas.microsoft.com/office/drawing/2014/main" id="{7E72F2D5-831F-3C05-6EBB-89AD6197B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889" y="3665645"/>
            <a:ext cx="4033677" cy="268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服务器风冷挑战与设计原则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服务器风冷实践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Helvetica" pitchFamily="2" charset="0"/>
              </a:rPr>
              <a:t>服务器风冷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挑战与设计原则</a:t>
            </a:r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风冷场景挑战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﻿峰值算力：</a:t>
            </a:r>
            <a:r>
              <a:rPr lang="zh-CN" altLang="en-US" dirty="0"/>
              <a:t>释放芯片</a:t>
            </a:r>
            <a:r>
              <a:rPr lang="en-US" altLang="zh-CN" dirty="0"/>
              <a:t>&amp;</a:t>
            </a:r>
            <a:r>
              <a:rPr lang="zh-CN" altLang="en-US" dirty="0"/>
              <a:t>服务器的峰值算力，在缺乏先进制程下提升频率，对标友商 </a:t>
            </a:r>
            <a:r>
              <a:rPr lang="en" altLang="zh-CN" dirty="0"/>
              <a:t>xx%</a:t>
            </a:r>
            <a:r>
              <a:rPr lang="zh-CN" altLang="en" dirty="0"/>
              <a:t>＋</a:t>
            </a:r>
            <a:r>
              <a:rPr lang="zh-CN" altLang="en-US" dirty="0"/>
              <a:t>性能</a:t>
            </a:r>
            <a:endParaRPr lang="en-US" altLang="zh-CN" dirty="0"/>
          </a:p>
          <a:p>
            <a:r>
              <a:rPr lang="zh-CN" altLang="en-US" b="1" dirty="0"/>
              <a:t>性能达标：</a:t>
            </a:r>
            <a:r>
              <a:rPr lang="zh-CN" altLang="en-US" dirty="0"/>
              <a:t>系统突破 </a:t>
            </a:r>
            <a:r>
              <a:rPr lang="en" altLang="zh-CN" dirty="0"/>
              <a:t>xxx</a:t>
            </a:r>
            <a:r>
              <a:rPr lang="en-US" altLang="zh-CN" dirty="0"/>
              <a:t>FLOPS/</a:t>
            </a:r>
            <a:r>
              <a:rPr lang="en" altLang="zh-CN" dirty="0"/>
              <a:t>xxxW</a:t>
            </a:r>
            <a:r>
              <a:rPr lang="zh-CN" altLang="en-US" dirty="0"/>
              <a:t> 算力，功率密度突破 </a:t>
            </a:r>
            <a:r>
              <a:rPr lang="en" altLang="zh-CN" dirty="0"/>
              <a:t>xx</a:t>
            </a:r>
            <a:r>
              <a:rPr lang="en-US" altLang="zh-CN" dirty="0"/>
              <a:t>x</a:t>
            </a:r>
            <a:r>
              <a:rPr lang="en" altLang="zh-CN" dirty="0"/>
              <a:t>W/cm</a:t>
            </a:r>
            <a:r>
              <a:rPr lang="en" altLang="zh-CN" baseline="30000" dirty="0"/>
              <a:t>2</a:t>
            </a:r>
            <a:r>
              <a:rPr lang="zh-CN" altLang="en-US" dirty="0"/>
              <a:t> 散热</a:t>
            </a:r>
          </a:p>
          <a:p>
            <a:r>
              <a:rPr lang="zh-CN" altLang="en-US" b="1" dirty="0"/>
              <a:t>﻿系统能效：</a:t>
            </a:r>
            <a:r>
              <a:rPr lang="zh-CN" altLang="en-US" dirty="0"/>
              <a:t>缺乏先进制程，系统存在 </a:t>
            </a:r>
            <a:r>
              <a:rPr lang="en" altLang="zh-CN" dirty="0"/>
              <a:t>xx%</a:t>
            </a:r>
            <a:r>
              <a:rPr lang="zh-CN" altLang="en-US" dirty="0"/>
              <a:t> 功耗 </a:t>
            </a:r>
            <a:r>
              <a:rPr lang="en" altLang="zh-CN" dirty="0"/>
              <a:t>GAP</a:t>
            </a:r>
            <a:r>
              <a:rPr lang="zh-CN" altLang="en" dirty="0"/>
              <a:t>，</a:t>
            </a:r>
            <a:r>
              <a:rPr lang="zh-CN" altLang="en-US" dirty="0"/>
              <a:t>能效存在 </a:t>
            </a:r>
            <a:r>
              <a:rPr lang="en" altLang="zh-CN" dirty="0"/>
              <a:t>xx%</a:t>
            </a:r>
            <a:r>
              <a:rPr lang="en-US" altLang="zh-CN" dirty="0"/>
              <a:t> </a:t>
            </a:r>
            <a:r>
              <a:rPr lang="en" altLang="zh-CN" dirty="0"/>
              <a:t>GAP</a:t>
            </a:r>
            <a:endParaRPr lang="zh-CN" altLang="en" dirty="0"/>
          </a:p>
        </p:txBody>
      </p:sp>
      <p:pic>
        <p:nvPicPr>
          <p:cNvPr id="1026" name="Picture 2" descr="AMD五代EPYC对决Intel六代至强· Kontronn">
            <a:extLst>
              <a:ext uri="{FF2B5EF4-FFF2-40B4-BE49-F238E27FC236}">
                <a16:creationId xmlns:a16="http://schemas.microsoft.com/office/drawing/2014/main" id="{FF79AC93-810A-AEC3-403D-2A4291B9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63" y="3069302"/>
            <a:ext cx="2833591" cy="331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D五代EPYC对决Intel六代至强· Kontronn">
            <a:extLst>
              <a:ext uri="{FF2B5EF4-FFF2-40B4-BE49-F238E27FC236}">
                <a16:creationId xmlns:a16="http://schemas.microsoft.com/office/drawing/2014/main" id="{78EC58F1-B866-B67D-AA69-56681E4C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993" y="3046867"/>
            <a:ext cx="3626481" cy="336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tale of two server processors: Intel Xeon Skylake-SP and AMD EPYC 7000  Series | ZDNET">
            <a:extLst>
              <a:ext uri="{FF2B5EF4-FFF2-40B4-BE49-F238E27FC236}">
                <a16:creationId xmlns:a16="http://schemas.microsoft.com/office/drawing/2014/main" id="{4FA71677-A4A9-17AA-7AB7-FA774423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2" y="3046867"/>
            <a:ext cx="4425374" cy="331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风冷场景设计原则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设计原则：</a:t>
            </a:r>
          </a:p>
          <a:p>
            <a:pPr lvl="1"/>
            <a:r>
              <a:rPr lang="zh-CN" altLang="en-US" dirty="0"/>
              <a:t>﻿﻿峰值性能场景以性能为中心，释放 </a:t>
            </a:r>
            <a:r>
              <a:rPr lang="en" altLang="zh-CN" dirty="0"/>
              <a:t>CPU</a:t>
            </a:r>
            <a:r>
              <a:rPr lang="zh-CN" altLang="en-US" dirty="0"/>
              <a:t> 极致算力；</a:t>
            </a:r>
          </a:p>
          <a:p>
            <a:pPr lvl="1"/>
            <a:r>
              <a:rPr lang="zh-CN" altLang="en-US" dirty="0"/>
              <a:t>﻿主流业务场景以能效</a:t>
            </a:r>
            <a:r>
              <a:rPr lang="en-US" altLang="zh-CN" dirty="0"/>
              <a:t>/</a:t>
            </a:r>
            <a:r>
              <a:rPr lang="zh-CN" altLang="en-US" dirty="0"/>
              <a:t>性价比为中心，平衡性能</a:t>
            </a:r>
            <a:r>
              <a:rPr lang="en-US" altLang="zh-CN" dirty="0"/>
              <a:t>/</a:t>
            </a:r>
            <a:r>
              <a:rPr lang="zh-CN" altLang="en-US" dirty="0"/>
              <a:t>功耗</a:t>
            </a:r>
            <a:r>
              <a:rPr lang="en-US" altLang="zh-CN" dirty="0"/>
              <a:t>/</a:t>
            </a:r>
            <a:r>
              <a:rPr lang="zh-CN" altLang="en-US" dirty="0"/>
              <a:t>成本</a:t>
            </a:r>
            <a:r>
              <a:rPr lang="en-US" altLang="zh-CN" dirty="0"/>
              <a:t>/</a:t>
            </a:r>
            <a:r>
              <a:rPr lang="zh-CN" altLang="en-US" dirty="0"/>
              <a:t>规格诉求，确保性价最优；</a:t>
            </a:r>
          </a:p>
          <a:p>
            <a:endParaRPr lang="en-US" altLang="zh-CN" b="1" dirty="0"/>
          </a:p>
          <a:p>
            <a:r>
              <a:rPr lang="zh-CN" altLang="en-US" b="1" dirty="0"/>
              <a:t>设计思路：</a:t>
            </a:r>
            <a:r>
              <a:rPr lang="zh-CN" altLang="en-US" dirty="0">
                <a:solidFill>
                  <a:srgbClr val="C00000"/>
                </a:solidFill>
              </a:rPr>
              <a:t>基于峰值性能、系统能效及性价比构建商业场景竞争力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124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风冷场景设计原则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设计思路：</a:t>
            </a:r>
            <a:r>
              <a:rPr lang="zh-CN" altLang="en-US" dirty="0">
                <a:solidFill>
                  <a:srgbClr val="C00000"/>
                </a:solidFill>
              </a:rPr>
              <a:t>基于峰值性能、系统能效及性价比构建商业场景竞争力</a:t>
            </a:r>
            <a:endParaRPr lang="zh-CN" altLang="en-US" dirty="0"/>
          </a:p>
          <a:p>
            <a:pPr lvl="1"/>
            <a:r>
              <a:rPr lang="zh-CN" altLang="en-US" b="1" dirty="0"/>
              <a:t>﻿﻿峰值性能：</a:t>
            </a:r>
            <a:r>
              <a:rPr lang="zh-CN" altLang="en-US" dirty="0"/>
              <a:t>风冷场景通过散热组件（风扇，</a:t>
            </a:r>
            <a:r>
              <a:rPr lang="en" altLang="zh-CN" dirty="0"/>
              <a:t>LAAC/VCE</a:t>
            </a:r>
            <a:r>
              <a:rPr lang="zh-CN" altLang="en-US" dirty="0"/>
              <a:t>散热器，导热垫）提升效率，风道优化，发挥芯片</a:t>
            </a:r>
            <a:r>
              <a:rPr lang="en-US" altLang="zh-CN" dirty="0"/>
              <a:t>&amp;</a:t>
            </a:r>
            <a:r>
              <a:rPr lang="zh-CN" altLang="en-US" dirty="0"/>
              <a:t>服务器极致算力；</a:t>
            </a:r>
          </a:p>
          <a:p>
            <a:pPr lvl="1"/>
            <a:r>
              <a:rPr lang="zh-CN" altLang="en-US" b="1" dirty="0"/>
              <a:t>﻿系统能效：</a:t>
            </a:r>
            <a:r>
              <a:rPr lang="zh-CN" altLang="en-US" dirty="0"/>
              <a:t>通过散热组件散热提升效率，系统级散热风道优化，结合动态 </a:t>
            </a:r>
            <a:r>
              <a:rPr lang="en" altLang="zh-CN" dirty="0"/>
              <a:t>CPU</a:t>
            </a:r>
            <a:r>
              <a:rPr lang="zh-CN" altLang="en-US" dirty="0"/>
              <a:t> 节温和风扇调节，降低系统动态功耗，达到系统能效最优；</a:t>
            </a:r>
          </a:p>
          <a:p>
            <a:endParaRPr lang="zh-CN" altLang="en-US" dirty="0"/>
          </a:p>
        </p:txBody>
      </p:sp>
      <p:pic>
        <p:nvPicPr>
          <p:cNvPr id="2050" name="Picture 2" descr="Provide a way to generate function based on punctual consumption profile ·  Issue #86 · Boavizta/boaviztapi · GitHub">
            <a:extLst>
              <a:ext uri="{FF2B5EF4-FFF2-40B4-BE49-F238E27FC236}">
                <a16:creationId xmlns:a16="http://schemas.microsoft.com/office/drawing/2014/main" id="{300206AF-6193-9845-53DE-D786A9ACC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9" b="4973"/>
          <a:stretch/>
        </p:blipFill>
        <p:spPr bwMode="auto">
          <a:xfrm>
            <a:off x="861042" y="3744474"/>
            <a:ext cx="5660105" cy="261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D EPYC 7002 Power Consumption - ServeTheHome">
            <a:extLst>
              <a:ext uri="{FF2B5EF4-FFF2-40B4-BE49-F238E27FC236}">
                <a16:creationId xmlns:a16="http://schemas.microsoft.com/office/drawing/2014/main" id="{18CC34C9-5AB1-7C9D-3B3D-F21CFF70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471" y="3776004"/>
            <a:ext cx="4258540" cy="2556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17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服务器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风冷实践</a:t>
            </a:r>
          </a:p>
        </p:txBody>
      </p:sp>
    </p:spTree>
    <p:extLst>
      <p:ext uri="{BB962C8B-B14F-4D97-AF65-F5344CB8AC3E}">
        <p14:creationId xmlns:p14="http://schemas.microsoft.com/office/powerpoint/2010/main" val="2503995548"/>
      </p:ext>
    </p:extLst>
  </p:cSld>
  <p:clrMapOvr>
    <a:masterClrMapping/>
  </p:clrMapOvr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34447</TotalTime>
  <Words>1661</Words>
  <Application>Microsoft Macintosh PowerPoint</Application>
  <PresentationFormat>自定义</PresentationFormat>
  <Paragraphs>113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风冷场景挑战</vt:lpstr>
      <vt:lpstr>风冷场景设计原则</vt:lpstr>
      <vt:lpstr>风冷场景设计原则</vt:lpstr>
      <vt:lpstr>PowerPoint 演示文稿</vt:lpstr>
      <vt:lpstr>通用服务器散热及能效管理架构</vt:lpstr>
      <vt:lpstr>通用服务器散热及能效管理架构</vt:lpstr>
      <vt:lpstr>背板架构重构优化系统能效</vt:lpstr>
      <vt:lpstr>背板架构重构优化系统能效</vt:lpstr>
      <vt:lpstr>系统风道优化结合散热组件效率提升，动态结温控制降系统功耗</vt:lpstr>
      <vt:lpstr>系统风道优化结合散热组件效率提升，动态结温控制降系统功耗</vt:lpstr>
      <vt:lpstr>PowerPoint 演示文稿</vt:lpstr>
      <vt:lpstr>PowerPoint 演示文稿</vt:lpstr>
      <vt:lpstr>PowerPoint 演示文稿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11821</cp:revision>
  <cp:lastPrinted>2023-09-08T09:14:01Z</cp:lastPrinted>
  <dcterms:created xsi:type="dcterms:W3CDTF">2020-08-28T08:44:19Z</dcterms:created>
  <dcterms:modified xsi:type="dcterms:W3CDTF">2025-06-30T17:49:22Z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